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39"/>
  </p:notesMasterIdLst>
  <p:handoutMasterIdLst>
    <p:handoutMasterId r:id="rId40"/>
  </p:handoutMasterIdLst>
  <p:sldIdLst>
    <p:sldId id="256" r:id="rId3"/>
    <p:sldId id="282" r:id="rId4"/>
    <p:sldId id="283" r:id="rId5"/>
    <p:sldId id="331" r:id="rId6"/>
    <p:sldId id="330" r:id="rId7"/>
    <p:sldId id="327" r:id="rId8"/>
    <p:sldId id="328" r:id="rId9"/>
    <p:sldId id="305" r:id="rId10"/>
    <p:sldId id="325" r:id="rId11"/>
    <p:sldId id="292" r:id="rId12"/>
    <p:sldId id="332" r:id="rId13"/>
    <p:sldId id="313" r:id="rId14"/>
    <p:sldId id="299" r:id="rId15"/>
    <p:sldId id="302" r:id="rId16"/>
    <p:sldId id="308" r:id="rId17"/>
    <p:sldId id="309" r:id="rId18"/>
    <p:sldId id="310" r:id="rId19"/>
    <p:sldId id="320" r:id="rId20"/>
    <p:sldId id="315" r:id="rId21"/>
    <p:sldId id="306" r:id="rId22"/>
    <p:sldId id="321" r:id="rId23"/>
    <p:sldId id="318" r:id="rId24"/>
    <p:sldId id="311" r:id="rId25"/>
    <p:sldId id="317" r:id="rId26"/>
    <p:sldId id="312" r:id="rId27"/>
    <p:sldId id="333" r:id="rId28"/>
    <p:sldId id="329" r:id="rId29"/>
    <p:sldId id="322" r:id="rId30"/>
    <p:sldId id="316" r:id="rId31"/>
    <p:sldId id="287" r:id="rId32"/>
    <p:sldId id="288" r:id="rId33"/>
    <p:sldId id="291" r:id="rId34"/>
    <p:sldId id="296" r:id="rId35"/>
    <p:sldId id="284" r:id="rId36"/>
    <p:sldId id="314" r:id="rId37"/>
    <p:sldId id="319" r:id="rId3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AE686C-5C78-4AD5-936A-5891A46E2A0B}">
          <p14:sldIdLst>
            <p14:sldId id="256"/>
            <p14:sldId id="282"/>
            <p14:sldId id="283"/>
            <p14:sldId id="331"/>
            <p14:sldId id="330"/>
            <p14:sldId id="327"/>
            <p14:sldId id="328"/>
            <p14:sldId id="305"/>
            <p14:sldId id="325"/>
            <p14:sldId id="292"/>
            <p14:sldId id="332"/>
            <p14:sldId id="313"/>
            <p14:sldId id="299"/>
            <p14:sldId id="302"/>
            <p14:sldId id="308"/>
            <p14:sldId id="309"/>
            <p14:sldId id="310"/>
            <p14:sldId id="320"/>
            <p14:sldId id="315"/>
            <p14:sldId id="306"/>
            <p14:sldId id="321"/>
            <p14:sldId id="318"/>
            <p14:sldId id="311"/>
            <p14:sldId id="317"/>
            <p14:sldId id="312"/>
            <p14:sldId id="333"/>
            <p14:sldId id="329"/>
            <p14:sldId id="322"/>
            <p14:sldId id="316"/>
            <p14:sldId id="287"/>
            <p14:sldId id="288"/>
            <p14:sldId id="291"/>
            <p14:sldId id="296"/>
            <p14:sldId id="284"/>
            <p14:sldId id="314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6" autoAdjust="0"/>
    <p:restoredTop sz="95288" autoAdjust="0"/>
  </p:normalViewPr>
  <p:slideViewPr>
    <p:cSldViewPr>
      <p:cViewPr varScale="1">
        <p:scale>
          <a:sx n="81" d="100"/>
          <a:sy n="81" d="100"/>
        </p:scale>
        <p:origin x="208" y="44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320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6/7/17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6/7/17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2017.04.06.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597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1217613" y="908720"/>
            <a:ext cx="10968037" cy="575878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F36C87F6-986D-49E6-AF40-1B3A1EE8064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917849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- Effective Group Informatika Zrt. - 2016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0728"/>
            <a:ext cx="3886200" cy="3743672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980728"/>
            <a:ext cx="5638800" cy="5191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2851" y="273320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Straight Connector 3"/>
          <p:cNvSpPr>
            <a:spLocks noChangeShapeType="1"/>
          </p:cNvSpPr>
          <p:nvPr userDrawn="1"/>
        </p:nvSpPr>
        <p:spPr bwMode="auto">
          <a:xfrm>
            <a:off x="1208835" y="836712"/>
            <a:ext cx="9757615" cy="24337"/>
          </a:xfrm>
          <a:prstGeom prst="line">
            <a:avLst/>
          </a:prstGeom>
          <a:noFill/>
          <a:ln w="15875">
            <a:solidFill>
              <a:srgbClr val="E6001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bm.com/developerworks/community/wikis/home?lang=en#!/wiki/Tivoli%20Storage%20Manager/page/IBM%20Spectrum%20Protect%20Blueprints" TargetMode="External"/><Relationship Id="rId3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bm.com/developerworks/community/wikis/home?lang=en#!/wiki/Tivoli%20Storage%20Manager/page/IBM%20Spectrum%20Protect%20Blueprints" TargetMode="External"/><Relationship Id="rId3" Type="http://schemas.openxmlformats.org/officeDocument/2006/relationships/image" Target="../media/image3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ining360.com/" TargetMode="External"/><Relationship Id="rId4" Type="http://schemas.openxmlformats.org/officeDocument/2006/relationships/hyperlink" Target="mailto:kecskes_imola@hu.ibm.com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tivinfo@us.ibm.com?subject=subscribe%20IBM%20Spectrum%20Protect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fleischmann.gyorgy@effectivegroup.hu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052736"/>
            <a:ext cx="9753600" cy="3888432"/>
          </a:xfrm>
        </p:spPr>
        <p:txBody>
          <a:bodyPr/>
          <a:lstStyle/>
          <a:p>
            <a:r>
              <a:rPr lang="hu-HU" dirty="0" smtClean="0"/>
              <a:t/>
            </a:r>
            <a:br>
              <a:rPr lang="hu-HU" dirty="0" smtClean="0"/>
            </a:br>
            <a:r>
              <a:rPr lang="hu-HU" sz="4000" dirty="0" smtClean="0"/>
              <a:t>IBM Tivoli</a:t>
            </a:r>
            <a:r>
              <a:rPr lang="hu-HU" sz="4000" baseline="30000" dirty="0" smtClean="0"/>
              <a:t>®</a:t>
            </a:r>
            <a:r>
              <a:rPr lang="hu-HU" sz="4000" dirty="0" smtClean="0"/>
              <a:t> Storage Manager (</a:t>
            </a:r>
            <a:r>
              <a:rPr lang="hu-HU" sz="4000" b="1" dirty="0" smtClean="0"/>
              <a:t>TSM</a:t>
            </a:r>
            <a:r>
              <a:rPr lang="hu-HU" sz="4000" dirty="0" smtClean="0"/>
              <a:t>)</a:t>
            </a:r>
            <a:br>
              <a:rPr lang="hu-HU" sz="4000" dirty="0" smtClean="0"/>
            </a:br>
            <a:r>
              <a:rPr lang="hu-HU" sz="4000" dirty="0" smtClean="0"/>
              <a:t>IBM Spectrum Protect</a:t>
            </a:r>
            <a:r>
              <a:rPr lang="hu-HU" sz="4000" baseline="30000" dirty="0" smtClean="0"/>
              <a:t>™</a:t>
            </a:r>
            <a:r>
              <a:rPr lang="hu-HU" sz="4000" dirty="0" smtClean="0"/>
              <a:t> (</a:t>
            </a:r>
            <a:r>
              <a:rPr lang="hu-HU" sz="4000" b="1" dirty="0" smtClean="0"/>
              <a:t>SP</a:t>
            </a:r>
            <a:r>
              <a:rPr lang="hu-HU" sz="4000" dirty="0" smtClean="0"/>
              <a:t>)</a:t>
            </a:r>
            <a:endParaRPr lang="hu-HU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3" y="5165575"/>
            <a:ext cx="9753599" cy="855713"/>
          </a:xfrm>
        </p:spPr>
        <p:txBody>
          <a:bodyPr>
            <a:normAutofit/>
          </a:bodyPr>
          <a:lstStyle/>
          <a:p>
            <a:r>
              <a:rPr lang="hu-HU" b="1" dirty="0" smtClean="0"/>
              <a:t>Hatékony tárolóhasználat mentési környezetben, bevezetési tapasztalatok + rövid ”utazás” az IBM Spectrum Protect körül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33" y="1464658"/>
            <a:ext cx="5333628" cy="19675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558" y="1464658"/>
            <a:ext cx="1795656" cy="19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Cloud, mint tape </a:t>
            </a:r>
            <a:r>
              <a:rPr lang="en-US" dirty="0" err="1" smtClean="0"/>
              <a:t>alternatíva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Direkt</a:t>
            </a:r>
            <a:r>
              <a:rPr lang="en-US" dirty="0" smtClean="0"/>
              <a:t> object store (</a:t>
            </a:r>
            <a:r>
              <a:rPr lang="en-US" dirty="0" err="1" smtClean="0"/>
              <a:t>helyi</a:t>
            </a:r>
            <a:r>
              <a:rPr lang="en-US" dirty="0" smtClean="0"/>
              <a:t> </a:t>
            </a:r>
            <a:r>
              <a:rPr lang="en-US" dirty="0" err="1" smtClean="0"/>
              <a:t>diszk</a:t>
            </a:r>
            <a:r>
              <a:rPr lang="en-US" dirty="0" smtClean="0"/>
              <a:t> cache)</a:t>
            </a:r>
          </a:p>
          <a:p>
            <a:pPr lvl="1"/>
            <a:r>
              <a:rPr lang="en-US" dirty="0" smtClean="0"/>
              <a:t>Amazon Web Services (AWS) - Simple Storage Service (S3) API</a:t>
            </a:r>
          </a:p>
          <a:p>
            <a:pPr lvl="1"/>
            <a:r>
              <a:rPr lang="en-US" dirty="0" smtClean="0"/>
              <a:t>IBM Cloud Object Storage - S3 API (</a:t>
            </a:r>
            <a:r>
              <a:rPr lang="en-US" dirty="0" err="1" smtClean="0"/>
              <a:t>SoftLayer</a:t>
            </a:r>
            <a:r>
              <a:rPr lang="en-US" dirty="0" smtClean="0"/>
              <a:t>® or </a:t>
            </a:r>
            <a:r>
              <a:rPr lang="en-US" dirty="0" err="1" smtClean="0"/>
              <a:t>Bluemix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IBM Cloud Object Storage - Swift API (</a:t>
            </a:r>
            <a:r>
              <a:rPr lang="en-US" dirty="0" err="1" smtClean="0"/>
              <a:t>SoftLayer</a:t>
            </a:r>
            <a:r>
              <a:rPr lang="en-US" dirty="0" smtClean="0"/>
              <a:t> or </a:t>
            </a:r>
            <a:r>
              <a:rPr lang="en-US" dirty="0" err="1" smtClean="0"/>
              <a:t>Bluemix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OpenStack Swift + Keystone Version 2 </a:t>
            </a:r>
            <a:r>
              <a:rPr lang="en-US" dirty="0" err="1" smtClean="0"/>
              <a:t>és</a:t>
            </a:r>
            <a:r>
              <a:rPr lang="en-US" dirty="0" smtClean="0"/>
              <a:t> OpenStack Swift + Keystone Version 1</a:t>
            </a:r>
          </a:p>
          <a:p>
            <a:pPr lvl="1"/>
            <a:r>
              <a:rPr lang="en-US" dirty="0" smtClean="0"/>
              <a:t>(Google Cloud Platform, Microsoft Azure)</a:t>
            </a:r>
          </a:p>
          <a:p>
            <a:r>
              <a:rPr lang="en-US" dirty="0" smtClean="0"/>
              <a:t>TSM / SP </a:t>
            </a:r>
            <a:r>
              <a:rPr lang="en-US" dirty="0" err="1" smtClean="0"/>
              <a:t>szerver</a:t>
            </a:r>
            <a:r>
              <a:rPr lang="en-US" dirty="0" smtClean="0"/>
              <a:t> a </a:t>
            </a:r>
            <a:r>
              <a:rPr lang="en-US" dirty="0" err="1" smtClean="0"/>
              <a:t>felhőben</a:t>
            </a:r>
            <a:r>
              <a:rPr lang="en-US" dirty="0" smtClean="0"/>
              <a:t>, directory container pool 100TB/nap (1PB </a:t>
            </a:r>
            <a:r>
              <a:rPr lang="en-US" dirty="0" err="1" smtClean="0"/>
              <a:t>deduplikált</a:t>
            </a:r>
            <a:r>
              <a:rPr lang="en-US" dirty="0" smtClean="0"/>
              <a:t> </a:t>
            </a:r>
            <a:r>
              <a:rPr lang="en-US" dirty="0" err="1" smtClean="0"/>
              <a:t>adat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lsődleges</a:t>
            </a:r>
            <a:r>
              <a:rPr lang="en-US" dirty="0" smtClean="0"/>
              <a:t> / </a:t>
            </a:r>
            <a:r>
              <a:rPr lang="en-US" dirty="0" err="1" smtClean="0"/>
              <a:t>másodlagos</a:t>
            </a:r>
            <a:r>
              <a:rPr lang="en-US" dirty="0" smtClean="0"/>
              <a:t> </a:t>
            </a:r>
            <a:r>
              <a:rPr lang="en-US" dirty="0" err="1" smtClean="0"/>
              <a:t>szerver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035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Server-free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11</a:t>
            </a:fld>
            <a:endParaRPr lang="uk-U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90" y="1849357"/>
            <a:ext cx="6986921" cy="428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Recovery Agent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12</a:t>
            </a:fld>
            <a:endParaRPr lang="uk-U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572" y="1720654"/>
            <a:ext cx="2840293" cy="4506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00" y="1720654"/>
            <a:ext cx="4597544" cy="450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4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Site</a:t>
            </a:r>
            <a:r>
              <a:rPr lang="en-US" cap="small" dirty="0" err="1" smtClean="0"/>
              <a:t>to</a:t>
            </a:r>
            <a:r>
              <a:rPr lang="en-US" dirty="0" err="1" smtClean="0"/>
              <a:t>Site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13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51" y="1816059"/>
            <a:ext cx="9740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Site</a:t>
            </a:r>
            <a:r>
              <a:rPr lang="en-US" cap="small" dirty="0" err="1" smtClean="0"/>
              <a:t>to</a:t>
            </a:r>
            <a:r>
              <a:rPr lang="en-US" dirty="0" err="1" smtClean="0"/>
              <a:t>Site</a:t>
            </a:r>
            <a:r>
              <a:rPr lang="en-US" dirty="0" smtClean="0"/>
              <a:t> 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14</a:t>
            </a:fld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1235351" y="5058603"/>
            <a:ext cx="255480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/>
              <a:t>IBM Cloud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5551518"/>
            <a:ext cx="2286000" cy="20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15131" y="5255199"/>
            <a:ext cx="257153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err="1" smtClean="0"/>
              <a:t>Publikus</a:t>
            </a:r>
            <a:r>
              <a:rPr lang="en-US" sz="2400" dirty="0" smtClean="0"/>
              <a:t> internet</a:t>
            </a:r>
          </a:p>
          <a:p>
            <a:pPr algn="ctr">
              <a:lnSpc>
                <a:spcPct val="90000"/>
              </a:lnSpc>
            </a:pPr>
            <a:r>
              <a:rPr lang="en-US" sz="2400" dirty="0" smtClean="0"/>
              <a:t>+ Site2Site VPN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606580" y="5089000"/>
            <a:ext cx="454535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err="1" smtClean="0"/>
              <a:t>Internetszolgáltató</a:t>
            </a:r>
            <a:endParaRPr lang="en-US" sz="2400" dirty="0" smtClean="0"/>
          </a:p>
          <a:p>
            <a:pPr algn="ctr">
              <a:lnSpc>
                <a:spcPct val="90000"/>
              </a:lnSpc>
            </a:pPr>
            <a:r>
              <a:rPr lang="en-US" sz="2400" dirty="0" err="1" smtClean="0"/>
              <a:t>adatközpontja</a:t>
            </a:r>
            <a:r>
              <a:rPr lang="en-US" sz="2400" dirty="0" smtClean="0"/>
              <a:t> </a:t>
            </a:r>
          </a:p>
          <a:p>
            <a:pPr algn="ctr">
              <a:lnSpc>
                <a:spcPct val="90000"/>
              </a:lnSpc>
            </a:pPr>
            <a:r>
              <a:rPr lang="en-US" sz="2400" dirty="0" smtClean="0"/>
              <a:t>(Spectrum Protect 7.1.7 + TS3200)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51" y="1816059"/>
            <a:ext cx="9740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6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Site</a:t>
            </a:r>
            <a:r>
              <a:rPr lang="en-US" cap="small" dirty="0" err="1"/>
              <a:t>to</a:t>
            </a:r>
            <a:r>
              <a:rPr lang="en-US" dirty="0" err="1"/>
              <a:t>Site</a:t>
            </a:r>
            <a:r>
              <a:rPr lang="en-US" dirty="0"/>
              <a:t> 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9753600" cy="426449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b="1" dirty="0"/>
              <a:t>+</a:t>
            </a:r>
            <a:r>
              <a:rPr lang="en-US" sz="2800" dirty="0"/>
              <a:t> </a:t>
            </a:r>
            <a:r>
              <a:rPr lang="en-US" sz="2800" dirty="0" err="1"/>
              <a:t>n</a:t>
            </a:r>
            <a:r>
              <a:rPr lang="en-US" sz="2800" dirty="0" err="1" smtClean="0"/>
              <a:t>api</a:t>
            </a:r>
            <a:r>
              <a:rPr lang="en-US" sz="2800" dirty="0" smtClean="0"/>
              <a:t> </a:t>
            </a:r>
            <a:r>
              <a:rPr lang="en-US" sz="2800" dirty="0" err="1" smtClean="0"/>
              <a:t>fájlszintű</a:t>
            </a:r>
            <a:r>
              <a:rPr lang="en-US" sz="2800" dirty="0" smtClean="0"/>
              <a:t> </a:t>
            </a:r>
            <a:r>
              <a:rPr lang="en-US" sz="2800" dirty="0" err="1" smtClean="0"/>
              <a:t>mentés</a:t>
            </a:r>
            <a:endParaRPr lang="en-US" sz="2800" dirty="0" smtClean="0"/>
          </a:p>
          <a:p>
            <a:pPr marL="45720" indent="0">
              <a:buNone/>
            </a:pPr>
            <a:r>
              <a:rPr lang="en-US" sz="2800" b="1" dirty="0" smtClean="0"/>
              <a:t>+ </a:t>
            </a:r>
            <a:r>
              <a:rPr lang="en-US" sz="2800" dirty="0" err="1" smtClean="0"/>
              <a:t>örök</a:t>
            </a:r>
            <a:r>
              <a:rPr lang="en-US" sz="2800" dirty="0" smtClean="0"/>
              <a:t> </a:t>
            </a:r>
            <a:r>
              <a:rPr lang="en-US" sz="2800" dirty="0" err="1" smtClean="0"/>
              <a:t>inkrementális</a:t>
            </a:r>
            <a:r>
              <a:rPr lang="en-US" sz="2800" dirty="0" smtClean="0"/>
              <a:t> </a:t>
            </a:r>
            <a:r>
              <a:rPr lang="en-US" sz="2800" dirty="0" err="1" smtClean="0"/>
              <a:t>mentés</a:t>
            </a:r>
            <a:endParaRPr lang="en-US" sz="2800" dirty="0" smtClean="0"/>
          </a:p>
          <a:p>
            <a:pPr marL="45720" indent="0">
              <a:buNone/>
            </a:pPr>
            <a:r>
              <a:rPr lang="en-US" sz="2800" b="1" dirty="0"/>
              <a:t>+</a:t>
            </a:r>
            <a:r>
              <a:rPr lang="en-US" sz="2800" dirty="0"/>
              <a:t> </a:t>
            </a:r>
            <a:r>
              <a:rPr lang="en-US" sz="2800" dirty="0" err="1"/>
              <a:t>h</a:t>
            </a:r>
            <a:r>
              <a:rPr lang="en-US" sz="2800" dirty="0" err="1" smtClean="0"/>
              <a:t>avi</a:t>
            </a:r>
            <a:r>
              <a:rPr lang="en-US" sz="2800" dirty="0" smtClean="0"/>
              <a:t> export LTO </a:t>
            </a:r>
            <a:r>
              <a:rPr lang="en-US" sz="2800" dirty="0" err="1" smtClean="0"/>
              <a:t>kazettákra</a:t>
            </a:r>
            <a:endParaRPr lang="en-US" sz="2800" dirty="0" smtClean="0"/>
          </a:p>
          <a:p>
            <a:pPr marL="45720" indent="0">
              <a:buNone/>
            </a:pPr>
            <a:r>
              <a:rPr lang="en-US" sz="2800" b="1" dirty="0" smtClean="0"/>
              <a:t>+ SSL, TLS 1.2</a:t>
            </a:r>
            <a:endParaRPr lang="en-US" sz="2800" dirty="0" smtClean="0"/>
          </a:p>
          <a:p>
            <a:pPr marL="45720" indent="0">
              <a:buNone/>
            </a:pPr>
            <a:r>
              <a:rPr lang="en-US" sz="2800" b="1" dirty="0" smtClean="0"/>
              <a:t>-</a:t>
            </a:r>
            <a:r>
              <a:rPr lang="en-US" sz="2800" dirty="0" smtClean="0"/>
              <a:t> </a:t>
            </a:r>
            <a:r>
              <a:rPr lang="en-US" sz="2800" dirty="0" err="1"/>
              <a:t>s</a:t>
            </a:r>
            <a:r>
              <a:rPr lang="en-US" sz="2800" dirty="0" err="1" smtClean="0"/>
              <a:t>ebesség</a:t>
            </a:r>
            <a:r>
              <a:rPr lang="en-US" sz="2800" dirty="0" smtClean="0"/>
              <a:t>: ?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67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51" y="1816059"/>
            <a:ext cx="9740900" cy="369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Site</a:t>
            </a:r>
            <a:r>
              <a:rPr lang="en-US" cap="small" dirty="0" err="1" smtClean="0"/>
              <a:t>to</a:t>
            </a:r>
            <a:r>
              <a:rPr lang="en-US" dirty="0" err="1" smtClean="0"/>
              <a:t>Site</a:t>
            </a:r>
            <a:r>
              <a:rPr lang="en-US" dirty="0" smtClean="0"/>
              <a:t> B.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16</a:t>
            </a:fld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1235351" y="5058603"/>
            <a:ext cx="2554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err="1" smtClean="0"/>
              <a:t>Első</a:t>
            </a:r>
            <a:r>
              <a:rPr lang="en-US" sz="2400" dirty="0" smtClean="0"/>
              <a:t> </a:t>
            </a:r>
            <a:r>
              <a:rPr lang="en-US" sz="2400" dirty="0" err="1" smtClean="0"/>
              <a:t>gépterem</a:t>
            </a:r>
            <a:endParaRPr lang="en-US" sz="2400" dirty="0"/>
          </a:p>
          <a:p>
            <a:pPr algn="ctr">
              <a:lnSpc>
                <a:spcPct val="90000"/>
              </a:lnSpc>
            </a:pPr>
            <a:r>
              <a:rPr lang="en-US" sz="2400" dirty="0"/>
              <a:t>(Spectrum </a:t>
            </a:r>
            <a:r>
              <a:rPr lang="en-US" sz="2400" dirty="0" smtClean="0"/>
              <a:t>Protect </a:t>
            </a:r>
            <a:r>
              <a:rPr lang="en-US" sz="2400" dirty="0"/>
              <a:t>7.1.7 + </a:t>
            </a:r>
            <a:r>
              <a:rPr lang="en-US" sz="2400" dirty="0" smtClean="0"/>
              <a:t>TS3500</a:t>
            </a:r>
            <a:r>
              <a:rPr lang="en-US" sz="2400" dirty="0"/>
              <a:t>)</a:t>
            </a:r>
          </a:p>
          <a:p>
            <a:pPr algn="ctr"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74495" y="5524548"/>
            <a:ext cx="325281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/>
              <a:t>2x1Gbps ”</a:t>
            </a:r>
            <a:r>
              <a:rPr lang="en-US" sz="2400" dirty="0" err="1" smtClean="0"/>
              <a:t>saját</a:t>
            </a:r>
            <a:r>
              <a:rPr lang="en-US" sz="2400" dirty="0" smtClean="0"/>
              <a:t>” LAN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83713" y="5086872"/>
            <a:ext cx="360924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err="1" smtClean="0"/>
              <a:t>Második</a:t>
            </a:r>
            <a:r>
              <a:rPr lang="en-US" sz="2400" dirty="0" smtClean="0"/>
              <a:t> </a:t>
            </a:r>
            <a:r>
              <a:rPr lang="en-US" sz="2400" dirty="0" err="1" smtClean="0"/>
              <a:t>gépterem</a:t>
            </a:r>
            <a:r>
              <a:rPr lang="en-US" sz="2400" dirty="0"/>
              <a:t> (Spectrum </a:t>
            </a:r>
            <a:r>
              <a:rPr lang="en-US" sz="2400" dirty="0" smtClean="0"/>
              <a:t>Protect 7.1.7)</a:t>
            </a:r>
            <a:endParaRPr lang="en-US" sz="2400" dirty="0"/>
          </a:p>
          <a:p>
            <a:pPr algn="ctr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769" y="4712579"/>
            <a:ext cx="622265" cy="58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DB </a:t>
            </a:r>
            <a:r>
              <a:rPr lang="en-US" b="1" dirty="0" err="1" smtClean="0"/>
              <a:t>méretezés</a:t>
            </a:r>
            <a:r>
              <a:rPr lang="en-US" b="1" dirty="0" smtClean="0"/>
              <a:t> I.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/>
              <a:t>Checklist for data </a:t>
            </a:r>
            <a:r>
              <a:rPr lang="en-US" b="1" dirty="0" smtClean="0"/>
              <a:t>deduplication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smtClean="0"/>
              <a:t>”Use </a:t>
            </a:r>
            <a:r>
              <a:rPr lang="en-US" dirty="0"/>
              <a:t>a high-performance disk for the database. Use solid-state drive technology for data deduplication </a:t>
            </a:r>
            <a:r>
              <a:rPr lang="en-US" dirty="0" smtClean="0"/>
              <a:t>processing. Ensure </a:t>
            </a:r>
            <a:r>
              <a:rPr lang="en-US" dirty="0"/>
              <a:t>that the database has a minimum capability of </a:t>
            </a:r>
            <a:r>
              <a:rPr lang="en-US" b="1" dirty="0"/>
              <a:t>3000 IOPS</a:t>
            </a:r>
            <a:r>
              <a:rPr lang="en-US" dirty="0"/>
              <a:t>. For each TB of data that is backed up daily (before data deduplication), add 1000 IOPS to this minimum</a:t>
            </a:r>
            <a:r>
              <a:rPr lang="en-US" dirty="0" smtClean="0"/>
              <a:t>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smtClean="0"/>
              <a:t>For </a:t>
            </a:r>
            <a:r>
              <a:rPr lang="en-US" dirty="0"/>
              <a:t>example, a Tivoli Storage Manager server that is ingesting </a:t>
            </a:r>
            <a:r>
              <a:rPr lang="en-US" b="1" dirty="0"/>
              <a:t>3 TB</a:t>
            </a:r>
            <a:r>
              <a:rPr lang="en-US" dirty="0"/>
              <a:t> of data </a:t>
            </a:r>
            <a:r>
              <a:rPr lang="en-US" b="1" dirty="0"/>
              <a:t>per day</a:t>
            </a:r>
            <a:r>
              <a:rPr lang="en-US" dirty="0"/>
              <a:t> would need </a:t>
            </a:r>
            <a:r>
              <a:rPr lang="en-US" b="1" dirty="0"/>
              <a:t>6000 IOPS</a:t>
            </a:r>
            <a:r>
              <a:rPr lang="en-US" dirty="0"/>
              <a:t> for the database disks</a:t>
            </a:r>
            <a:r>
              <a:rPr lang="en-US" dirty="0" smtClean="0"/>
              <a:t>: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/>
              <a:t>3000 </a:t>
            </a:r>
            <a:r>
              <a:rPr lang="en-US" b="1" dirty="0"/>
              <a:t>IOPS minimum + 3000 (3 TB x 1000 IOPS) = 6000 </a:t>
            </a:r>
            <a:r>
              <a:rPr lang="en-US" b="1" dirty="0" smtClean="0"/>
              <a:t>IOPS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11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DeduplikációS</a:t>
            </a:r>
            <a:r>
              <a:rPr lang="hu-HU" dirty="0" smtClean="0"/>
              <a:t> </a:t>
            </a:r>
            <a:r>
              <a:rPr lang="hu-HU" b="1" dirty="0" smtClean="0"/>
              <a:t>DB méretezés II.</a:t>
            </a:r>
            <a:endParaRPr lang="hu-HU" b="1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962317"/>
              </p:ext>
            </p:extLst>
          </p:nvPr>
        </p:nvGraphicFramePr>
        <p:xfrm>
          <a:off x="1208835" y="2633464"/>
          <a:ext cx="9757615" cy="2560320"/>
        </p:xfrm>
        <a:graphic>
          <a:graphicData uri="http://schemas.openxmlformats.org/drawingml/2006/table">
            <a:tbl>
              <a:tblPr/>
              <a:tblGrid>
                <a:gridCol w="4405419"/>
                <a:gridCol w="5352196"/>
              </a:tblGrid>
              <a:tr h="127000"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en-US" sz="2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Összes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mentett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adat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(TB)</a:t>
                      </a:r>
                    </a:p>
                  </a:txBody>
                  <a:tcPr marL="68580" marR="68580" marT="0" marB="0" anchor="ctr" anchorCtr="1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Deduplikáció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miatti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várható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adatbázis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növekmény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(TB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is-I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nb-NO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nb-NO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is-IS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nb-NO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is-I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is-I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nb-NO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  <a:endParaRPr lang="nb-NO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is-I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is-I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Aft>
                          <a:spcPts val="0"/>
                        </a:spcAft>
                      </a:pPr>
                      <a:r>
                        <a:rPr lang="nb-NO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nb-NO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hu-HU" smtClean="0"/>
              <a:t>18</a:t>
            </a:fld>
            <a:endParaRPr lang="hu-HU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-8411780" y="-430887"/>
            <a:ext cx="26822766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x-non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hu-HU" altLang="x-none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find</a:t>
            </a:r>
            <a:r>
              <a:rPr kumimoji="0" lang="hu-HU" altLang="x-none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 </a:t>
            </a:r>
            <a:r>
              <a:rPr kumimoji="0" lang="hu-HU" altLang="x-none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that</a:t>
            </a:r>
            <a:r>
              <a:rPr kumimoji="0" lang="hu-HU" altLang="x-none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 </a:t>
            </a:r>
            <a:r>
              <a:rPr kumimoji="0" lang="hu-HU" altLang="x-none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the</a:t>
            </a:r>
            <a:r>
              <a:rPr kumimoji="0" lang="hu-HU" altLang="x-none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 </a:t>
            </a:r>
            <a:r>
              <a:rPr kumimoji="0" lang="hu-HU" altLang="x-none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database</a:t>
            </a:r>
            <a:r>
              <a:rPr kumimoji="0" lang="hu-HU" altLang="x-none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 </a:t>
            </a:r>
            <a:r>
              <a:rPr kumimoji="0" lang="hu-HU" altLang="x-none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requirements</a:t>
            </a:r>
            <a:r>
              <a:rPr kumimoji="0" lang="hu-HU" altLang="x-none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 </a:t>
            </a:r>
            <a:r>
              <a:rPr kumimoji="0" lang="hu-HU" altLang="x-none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are</a:t>
            </a:r>
            <a:r>
              <a:rPr kumimoji="0" lang="hu-HU" altLang="x-none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charset="0"/>
                <a:ea typeface="Helvetica Neue" charset="0"/>
              </a:rPr>
              <a:t> less.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x-none" sz="11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/>
            </a:r>
            <a:br>
              <a:rPr kumimoji="0" lang="hu-HU" altLang="x-none" sz="11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</a:br>
            <a:endParaRPr kumimoji="0" lang="hu-HU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9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Site</a:t>
            </a:r>
            <a:r>
              <a:rPr lang="en-US" cap="small" dirty="0" err="1"/>
              <a:t>to</a:t>
            </a:r>
            <a:r>
              <a:rPr lang="en-US" dirty="0" err="1"/>
              <a:t>Site</a:t>
            </a:r>
            <a:r>
              <a:rPr lang="en-US" dirty="0"/>
              <a:t> B</a:t>
            </a:r>
            <a:r>
              <a:rPr lang="en-US" dirty="0" smtClean="0"/>
              <a:t>. - </a:t>
            </a:r>
            <a:r>
              <a:rPr lang="en-US" b="1" dirty="0" err="1" smtClean="0"/>
              <a:t>valós</a:t>
            </a:r>
            <a:r>
              <a:rPr lang="en-US" b="1" dirty="0" smtClean="0"/>
              <a:t> </a:t>
            </a:r>
            <a:r>
              <a:rPr lang="en-US" b="1" dirty="0" err="1" smtClean="0"/>
              <a:t>AdatbáziS</a:t>
            </a:r>
            <a:r>
              <a:rPr lang="en-US" b="1" dirty="0" smtClean="0"/>
              <a:t> </a:t>
            </a:r>
            <a:r>
              <a:rPr lang="en-US" b="1" dirty="0" err="1" smtClean="0"/>
              <a:t>méret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         </a:t>
            </a:r>
            <a:r>
              <a:rPr lang="mr-IN" sz="1400" dirty="0" err="1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Database</a:t>
            </a:r>
            <a:r>
              <a:rPr lang="mr-IN" sz="14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TSMDB1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Total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Space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of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File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System (MB): 2,456,560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Space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Used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File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System(MB): 1,605,858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Space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Used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by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Database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(MB): </a:t>
            </a:r>
            <a:r>
              <a:rPr lang="mr-IN" sz="14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1,575,495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Free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Space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Available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(MB): 850,702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    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Total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Pages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168,665,193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   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Usable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Pages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168,658,985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     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Used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Pages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96,101,369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     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Free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Pages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72,557,616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Buffer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Pool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Hit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Ratio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4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9</a:t>
            </a:r>
            <a:r>
              <a:rPr lang="en-US" sz="14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9</a:t>
            </a:r>
            <a:r>
              <a:rPr lang="mr-IN" sz="14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.0</a:t>
            </a:r>
            <a:endParaRPr lang="mr-IN" sz="14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Total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Buffer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Requests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167,523,879,485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 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Sort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Overflows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Package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Cache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Hit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Ratio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4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99.</a:t>
            </a:r>
            <a:r>
              <a:rPr lang="en-US" sz="14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9</a:t>
            </a:r>
            <a:endParaRPr lang="mr-IN" sz="14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Last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Database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Reorganization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03/27/2017 10:04:52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Full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Device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TSMDBB_LTO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Number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of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Database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Backup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Streams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Incrementals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Since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Last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Full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Last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Complete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Backup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Date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/Time: 03/27/2017 05:13:36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Compress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Database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Backups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No</a:t>
            </a:r>
            <a:endParaRPr lang="mr-IN" sz="14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Protect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Master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Encryption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Key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No</a:t>
            </a:r>
            <a:endParaRPr lang="en-US" sz="14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564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</a:t>
            </a:r>
            <a:r>
              <a:rPr lang="en-US" cap="small" dirty="0" err="1" smtClean="0"/>
              <a:t>u</a:t>
            </a:r>
            <a:r>
              <a:rPr lang="en-US" dirty="0" err="1" smtClean="0"/>
              <a:t>TUG</a:t>
            </a:r>
            <a:r>
              <a:rPr lang="en-US" dirty="0" smtClean="0"/>
              <a:t> </a:t>
            </a:r>
            <a:r>
              <a:rPr lang="en-US" dirty="0"/>
              <a:t>2017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2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979702"/>
            <a:ext cx="10414000" cy="4838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90358" y="5160430"/>
            <a:ext cx="419858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err="1" smtClean="0">
                <a:solidFill>
                  <a:srgbClr val="005A8E"/>
                </a:solidFill>
              </a:rPr>
              <a:t>ibm</a:t>
            </a:r>
            <a:r>
              <a:rPr lang="en-US" sz="2400" dirty="0" err="1" smtClean="0">
                <a:solidFill>
                  <a:srgbClr val="005A8E"/>
                </a:solidFill>
              </a:rPr>
              <a:t>.com</a:t>
            </a:r>
            <a:r>
              <a:rPr lang="en-US" sz="2400" dirty="0" smtClean="0">
                <a:solidFill>
                  <a:srgbClr val="005A8E"/>
                </a:solidFill>
              </a:rPr>
              <a:t>/</a:t>
            </a:r>
            <a:r>
              <a:rPr lang="en-US" sz="2400" dirty="0" err="1" smtClean="0">
                <a:solidFill>
                  <a:srgbClr val="005A8E"/>
                </a:solidFill>
              </a:rPr>
              <a:t>spectrumstorage</a:t>
            </a:r>
            <a:endParaRPr lang="en-US" sz="2400" dirty="0">
              <a:solidFill>
                <a:srgbClr val="005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6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Deduplikáció</a:t>
            </a:r>
            <a:r>
              <a:rPr lang="en-US" dirty="0"/>
              <a:t> </a:t>
            </a:r>
            <a:r>
              <a:rPr lang="en-US" dirty="0" smtClean="0"/>
              <a:t>III.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836" y="1828800"/>
            <a:ext cx="6181720" cy="4343400"/>
          </a:xfrm>
        </p:spPr>
        <p:txBody>
          <a:bodyPr anchor="ctr" anchorCtr="1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Estimated </a:t>
            </a:r>
            <a:r>
              <a:rPr lang="en-US" sz="18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Capacity: </a:t>
            </a:r>
            <a:r>
              <a:rPr lang="en-US" sz="18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72,025 </a:t>
            </a:r>
            <a:r>
              <a:rPr lang="en-US" sz="18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GB (</a:t>
            </a:r>
            <a:r>
              <a:rPr lang="en-US" sz="18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82.3%)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18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Deduplication </a:t>
            </a:r>
            <a:r>
              <a:rPr lang="en-US" sz="18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Savings: </a:t>
            </a:r>
            <a:r>
              <a:rPr lang="en-US" sz="18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97,710 GB </a:t>
            </a:r>
            <a:r>
              <a:rPr lang="en-US" sz="18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(47.31%)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Compression </a:t>
            </a:r>
            <a:r>
              <a:rPr lang="en-US" sz="18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Savings: </a:t>
            </a:r>
            <a:r>
              <a:rPr lang="en-US" sz="18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58,662 GB </a:t>
            </a:r>
            <a:r>
              <a:rPr lang="en-US" sz="18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(53.91%)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18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8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8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Total </a:t>
            </a:r>
            <a:r>
              <a:rPr lang="en-US" sz="18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Space Saved: 156,373 </a:t>
            </a:r>
            <a:r>
              <a:rPr lang="en-US" sz="18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GB </a:t>
            </a:r>
            <a:r>
              <a:rPr lang="en-US" sz="18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(75.72%)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20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556" y="1820052"/>
            <a:ext cx="3591966" cy="43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Memória</a:t>
            </a:r>
            <a:r>
              <a:rPr lang="en-US" b="1" dirty="0" smtClean="0"/>
              <a:t> </a:t>
            </a:r>
            <a:r>
              <a:rPr lang="en-US" b="1" dirty="0" err="1" smtClean="0"/>
              <a:t>méretezés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21</a:t>
            </a:fld>
            <a:endParaRPr lang="uk-UA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73384"/>
              </p:ext>
            </p:extLst>
          </p:nvPr>
        </p:nvGraphicFramePr>
        <p:xfrm>
          <a:off x="1208835" y="1844822"/>
          <a:ext cx="9757616" cy="3881362"/>
        </p:xfrm>
        <a:graphic>
          <a:graphicData uri="http://schemas.openxmlformats.org/drawingml/2006/table">
            <a:tbl>
              <a:tblPr/>
              <a:tblGrid>
                <a:gridCol w="2439404"/>
                <a:gridCol w="2439404"/>
                <a:gridCol w="2439404"/>
                <a:gridCol w="2439404"/>
              </a:tblGrid>
              <a:tr h="6480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 err="1" smtClean="0">
                          <a:effectLst/>
                        </a:rPr>
                        <a:t>Adatbázis</a:t>
                      </a:r>
                      <a:r>
                        <a:rPr lang="en-US" sz="1400" b="1" dirty="0" smtClean="0">
                          <a:effectLst/>
                        </a:rPr>
                        <a:t> </a:t>
                      </a:r>
                      <a:r>
                        <a:rPr lang="en-US" sz="1400" b="1" dirty="0" err="1" smtClean="0">
                          <a:effectLst/>
                        </a:rPr>
                        <a:t>méret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 err="1" smtClean="0">
                          <a:effectLst/>
                        </a:rPr>
                        <a:t>Általános</a:t>
                      </a:r>
                      <a:r>
                        <a:rPr lang="en-US" sz="1400" b="1" dirty="0" smtClean="0">
                          <a:effectLst/>
                        </a:rPr>
                        <a:t> </a:t>
                      </a:r>
                      <a:r>
                        <a:rPr lang="en-US" sz="1400" b="1" dirty="0" err="1" smtClean="0">
                          <a:effectLst/>
                        </a:rPr>
                        <a:t>szerver</a:t>
                      </a:r>
                      <a:r>
                        <a:rPr lang="en-US" sz="1400" b="1" baseline="0" dirty="0" smtClean="0">
                          <a:effectLst/>
                        </a:rPr>
                        <a:t> </a:t>
                      </a:r>
                      <a:r>
                        <a:rPr lang="en-US" sz="1400" b="1" baseline="0" dirty="0" err="1" smtClean="0">
                          <a:effectLst/>
                        </a:rPr>
                        <a:t>konfiguráció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 smtClean="0">
                          <a:effectLst/>
                        </a:rPr>
                        <a:t>+ deduplikáció VAGY</a:t>
                      </a:r>
                      <a:r>
                        <a:rPr lang="en-US" sz="1400" b="1" baseline="0" dirty="0" smtClean="0">
                          <a:effectLst/>
                        </a:rPr>
                        <a:t> </a:t>
                      </a:r>
                      <a:r>
                        <a:rPr lang="en-US" sz="1400" b="1" baseline="0" dirty="0" err="1" smtClean="0">
                          <a:effectLst/>
                        </a:rPr>
                        <a:t>replikáció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 smtClean="0">
                          <a:effectLst/>
                        </a:rPr>
                        <a:t>+ deduplikáció ÉS </a:t>
                      </a:r>
                      <a:r>
                        <a:rPr lang="en-US" sz="1400" b="1" dirty="0" err="1" smtClean="0">
                          <a:effectLst/>
                        </a:rPr>
                        <a:t>replikáció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161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500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16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24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dirty="0">
                          <a:effectLst/>
                        </a:rPr>
                        <a:t>32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161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1000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24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40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56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161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dirty="0">
                          <a:effectLst/>
                        </a:rPr>
                        <a:t>1500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32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56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80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161">
                <a:tc>
                  <a:txBody>
                    <a:bodyPr/>
                    <a:lstStyle/>
                    <a:p>
                      <a:pPr algn="ctr" fontAlgn="t"/>
                      <a:r>
                        <a:rPr lang="is-IS" sz="1400">
                          <a:effectLst/>
                        </a:rPr>
                        <a:t>2000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40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72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400">
                          <a:effectLst/>
                        </a:rPr>
                        <a:t>104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161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>
                          <a:effectLst/>
                        </a:rPr>
                        <a:t>2500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>
                          <a:effectLst/>
                        </a:rPr>
                        <a:t>48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>
                          <a:effectLst/>
                        </a:rPr>
                        <a:t>88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 dirty="0">
                          <a:effectLst/>
                        </a:rPr>
                        <a:t>128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161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3000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56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400">
                          <a:effectLst/>
                        </a:rPr>
                        <a:t>104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152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161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3500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64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120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176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161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>
                          <a:effectLst/>
                        </a:rPr>
                        <a:t>4000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dirty="0">
                          <a:effectLst/>
                        </a:rPr>
                        <a:t>72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dirty="0">
                          <a:effectLst/>
                        </a:rPr>
                        <a:t>136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400" dirty="0">
                          <a:effectLst/>
                        </a:rPr>
                        <a:t>200 GB</a:t>
                      </a:r>
                    </a:p>
                  </a:txBody>
                  <a:tcPr marL="95585" marR="95585" marT="76468" marB="76468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Site</a:t>
            </a:r>
            <a:r>
              <a:rPr lang="en-US" cap="small" dirty="0" err="1"/>
              <a:t>to</a:t>
            </a:r>
            <a:r>
              <a:rPr lang="en-US" dirty="0" err="1"/>
              <a:t>Site</a:t>
            </a:r>
            <a:r>
              <a:rPr lang="en-US" dirty="0"/>
              <a:t> B</a:t>
            </a:r>
            <a:r>
              <a:rPr lang="en-US" dirty="0" smtClean="0"/>
              <a:t>. 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b="1" dirty="0" err="1" smtClean="0"/>
              <a:t>Mentések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700808"/>
            <a:ext cx="9753600" cy="4471392"/>
          </a:xfrm>
        </p:spPr>
        <p:txBody>
          <a:bodyPr anchor="ctr" anchorCtr="1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 -------- -----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---------------------------------- </a:t>
            </a: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 ----------------- ------ ---- ------- ---- ----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endParaRPr lang="en-US" sz="900" b="1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Start                    End #Proc Pool                          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SchedName</a:t>
            </a: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#E/A/F            #Bytes Time   Speed Idle </a:t>
            </a:r>
            <a:r>
              <a:rPr lang="en-US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MedW</a:t>
            </a: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endParaRPr lang="en-US" sz="900" b="1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 -------- -----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---------------------------------- </a:t>
            </a: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 ----------------- ------ ---- ------- ---- ----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endParaRPr lang="en-US" sz="900" b="1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2017-03-27 06:00:25 08:15:30 237   BACONTAINER -&gt; BACONTAINER (</a:t>
            </a:r>
            <a:r>
              <a:rPr lang="en-US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TSM02) </a:t>
            </a:r>
            <a:r>
              <a:rPr lang="en-US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DAILY_NODE_REPL 6408228/8854823/0 353 GB  2 H 44 MB/s  0 s  0 s </a:t>
            </a:r>
            <a:r>
              <a:rPr lang="en-US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30</a:t>
            </a:r>
            <a:endParaRPr lang="en-US" sz="9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9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 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 ----- </a:t>
            </a:r>
            <a:r>
              <a:rPr lang="mr-IN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 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 ------ ---- -------- ---- ---- -- ---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Start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#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Proc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b="1" dirty="0" err="1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SchedName</a:t>
            </a:r>
            <a:r>
              <a:rPr lang="mr-IN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#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Bytes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Time   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Speed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Idle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MedW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Suc</a:t>
            </a:r>
            <a:endParaRPr lang="mr-IN" sz="900" b="1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 -------- ----- </a:t>
            </a:r>
            <a:r>
              <a:rPr lang="mr-IN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 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 ------ ---- -------- ---- ---- -- ---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2017-03-27 08:44:36 09:20:01 241   </a:t>
            </a:r>
            <a:r>
              <a:rPr lang="mr-IN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DAILY_NODE_REPL 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2043/2043/0     1 TB 35 M 637 MB/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10  NO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2017-03-27 08:15:32 08:34:22 239   </a:t>
            </a:r>
            <a:r>
              <a:rPr lang="mr-IN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DAILY_NODE_REPL 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49431/49431/0 174 GB 19 M 157 MB/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10 YES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2017-03-27 08:34:24 08:44:34 240   </a:t>
            </a:r>
            <a:r>
              <a:rPr lang="mr-IN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DAILY_NODE_REPL 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7152/7152/0   251 GB 10 M 421 MB/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10 YES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2017-03-27 09:20:02 10:03:08 243   </a:t>
            </a:r>
            <a:r>
              <a:rPr lang="mr-IN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DAILY_NODE_REPL 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47082/47082/0 272 GB 43 M 107 MB/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10 YES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2017-03-27 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10:03:12 10:43:53 248   </a:t>
            </a:r>
            <a:r>
              <a:rPr lang="mr-IN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DAILY_NODE_REPL 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75/75/0         2 TB 41 M 861 MB/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10 YES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9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900" dirty="0" smtClean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 -------- -----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---------------------------------- </a:t>
            </a: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 ------------------ ------ ---- ------- ---- ----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endParaRPr lang="en-US" sz="900" b="1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Start                    End #Proc Pool                            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SchedName</a:t>
            </a: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#E/A/F             #Bytes Time   Speed Idle </a:t>
            </a:r>
            <a:r>
              <a:rPr lang="en-US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MedW</a:t>
            </a: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endParaRPr lang="en-US" sz="900" b="1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 -------- -----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---------------------------------- </a:t>
            </a:r>
            <a:r>
              <a:rPr lang="en-US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 ------------------ ------ ---- ------- ---- ---- </a:t>
            </a:r>
            <a:r>
              <a:rPr lang="en-US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endParaRPr lang="en-US" sz="900" b="1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2017-03-26 20:00:30 22:25:10 93    BACONTAINER -&gt; BACONTAINER (</a:t>
            </a:r>
            <a:r>
              <a:rPr lang="en-US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TSM01) </a:t>
            </a:r>
            <a:r>
              <a:rPr lang="en-US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DAILY_NODE_REPL 9276143/22217266/0 682 GB  2 H 80 MB/s  0 s  0 s </a:t>
            </a:r>
            <a:r>
              <a:rPr lang="en-US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30</a:t>
            </a:r>
            <a:endParaRPr lang="en-US" sz="9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9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 -------- ----- </a:t>
            </a:r>
            <a:r>
              <a:rPr lang="mr-IN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 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 ------ ---- -------- ---- ---- -- ---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Start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#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Proc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b="1" dirty="0" err="1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SchedName</a:t>
            </a:r>
            <a:r>
              <a:rPr lang="mr-IN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#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Bytes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Time   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Speed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Idle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MedW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9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Suc</a:t>
            </a:r>
            <a:endParaRPr lang="mr-IN" sz="900" b="1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------------------- -------- ----- </a:t>
            </a:r>
            <a:r>
              <a:rPr lang="mr-IN" sz="900" b="1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--------------- </a:t>
            </a:r>
            <a:r>
              <a:rPr lang="mr-IN" sz="9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------------- ------ ---- -------- ---- ---- -- ---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2017-03-26 22:25:11 22:42:30 94   </a:t>
            </a:r>
            <a:r>
              <a:rPr lang="mr-IN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DAILY_NODE_REPL 30984/30984/0 369 GB 17 M 363 MB/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10 YES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2017-03-26 22:42:37 22:55:38 95   </a:t>
            </a:r>
            <a:r>
              <a:rPr lang="mr-IN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DAILY_NODE_REPL 24812/24812/0 155 GB 13 M 202 MB/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10 YES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2017-03-26 23:23:08 23:39:52 97   </a:t>
            </a:r>
            <a:r>
              <a:rPr lang="mr-IN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DAILY_NODE_REPL 6776/6776/0   525 GB 17 M 535 MB/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10 YES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2017-03-26 22:55:40 23:22:53 96   </a:t>
            </a:r>
            <a:r>
              <a:rPr lang="mr-IN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DAILY_NODE_REPL 68799/68799/0 335 GB 27 M 210 MB/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0 </a:t>
            </a:r>
            <a:r>
              <a:rPr lang="mr-IN" sz="9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9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10 </a:t>
            </a:r>
            <a:r>
              <a:rPr lang="mr-IN" sz="9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YES</a:t>
            </a:r>
            <a:endParaRPr lang="en-US" sz="900" dirty="0" smtClean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23</a:t>
            </a:fld>
            <a:endParaRPr lang="uk-U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769404"/>
            <a:ext cx="7759700" cy="4508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157" y="1044164"/>
            <a:ext cx="372294" cy="5547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12851" y="273320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Site</a:t>
            </a:r>
            <a:r>
              <a:rPr lang="en-US" cap="small" dirty="0" err="1"/>
              <a:t>to</a:t>
            </a:r>
            <a:r>
              <a:rPr lang="en-US" dirty="0" err="1"/>
              <a:t>Site</a:t>
            </a:r>
            <a:r>
              <a:rPr lang="en-US" dirty="0"/>
              <a:t> B. - </a:t>
            </a:r>
            <a:r>
              <a:rPr lang="en-US" b="1" dirty="0" err="1"/>
              <a:t>hálózat</a:t>
            </a:r>
            <a:r>
              <a:rPr lang="en-US" b="1" dirty="0"/>
              <a:t> I.</a:t>
            </a:r>
          </a:p>
        </p:txBody>
      </p:sp>
    </p:spTree>
    <p:extLst>
      <p:ext uri="{BB962C8B-B14F-4D97-AF65-F5344CB8AC3E}">
        <p14:creationId xmlns:p14="http://schemas.microsoft.com/office/powerpoint/2010/main" val="1983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24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771200"/>
            <a:ext cx="7759700" cy="450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157" y="1044164"/>
            <a:ext cx="372294" cy="55471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12851" y="273320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Site</a:t>
            </a:r>
            <a:r>
              <a:rPr lang="en-US" cap="small" dirty="0" err="1"/>
              <a:t>to</a:t>
            </a:r>
            <a:r>
              <a:rPr lang="en-US" dirty="0" err="1"/>
              <a:t>Site</a:t>
            </a:r>
            <a:r>
              <a:rPr lang="en-US" dirty="0"/>
              <a:t> B. - </a:t>
            </a:r>
            <a:r>
              <a:rPr lang="en-US" b="1" dirty="0" err="1"/>
              <a:t>hálózat</a:t>
            </a:r>
            <a:r>
              <a:rPr lang="en-US" b="1" dirty="0"/>
              <a:t> </a:t>
            </a:r>
            <a:r>
              <a:rPr lang="en-US" b="1" dirty="0" smtClean="0"/>
              <a:t>II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144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851" y="260648"/>
            <a:ext cx="9753600" cy="1325562"/>
          </a:xfrm>
        </p:spPr>
        <p:txBody>
          <a:bodyPr/>
          <a:lstStyle/>
          <a:p>
            <a:r>
              <a:rPr lang="en-US" dirty="0" err="1"/>
              <a:t>Site</a:t>
            </a:r>
            <a:r>
              <a:rPr lang="en-US" cap="small" dirty="0" err="1"/>
              <a:t>to</a:t>
            </a:r>
            <a:r>
              <a:rPr lang="en-US" dirty="0" err="1"/>
              <a:t>Site</a:t>
            </a:r>
            <a:r>
              <a:rPr lang="en-US" dirty="0"/>
              <a:t> B</a:t>
            </a:r>
            <a:r>
              <a:rPr lang="en-US" dirty="0" smtClean="0"/>
              <a:t>. - </a:t>
            </a:r>
            <a:r>
              <a:rPr lang="en-US" b="1" dirty="0" smtClean="0"/>
              <a:t>IO/S DB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25</a:t>
            </a:fld>
            <a:endParaRPr lang="uk-UA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36" y="1772816"/>
            <a:ext cx="4669552" cy="21529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836" y="4121523"/>
            <a:ext cx="4669552" cy="21529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898" y="1772816"/>
            <a:ext cx="4669553" cy="21529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682" y="4121523"/>
            <a:ext cx="4649769" cy="2173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496" y="980728"/>
            <a:ext cx="2118955" cy="51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851" y="260648"/>
            <a:ext cx="9753600" cy="1325562"/>
          </a:xfrm>
        </p:spPr>
        <p:txBody>
          <a:bodyPr/>
          <a:lstStyle/>
          <a:p>
            <a:r>
              <a:rPr lang="en-US" dirty="0" err="1"/>
              <a:t>Site</a:t>
            </a:r>
            <a:r>
              <a:rPr lang="en-US" cap="small" dirty="0" err="1"/>
              <a:t>to</a:t>
            </a:r>
            <a:r>
              <a:rPr lang="en-US" dirty="0" err="1"/>
              <a:t>Site</a:t>
            </a:r>
            <a:r>
              <a:rPr lang="en-US" dirty="0"/>
              <a:t> B</a:t>
            </a:r>
            <a:r>
              <a:rPr lang="en-US" dirty="0" smtClean="0"/>
              <a:t>. - </a:t>
            </a:r>
            <a:r>
              <a:rPr lang="en-US" b="1" dirty="0" smtClean="0"/>
              <a:t>IO/S DB 8.1.1.000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26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496" y="980728"/>
            <a:ext cx="2118955" cy="513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21" y="2009320"/>
            <a:ext cx="8584459" cy="401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Site</a:t>
            </a:r>
            <a:r>
              <a:rPr lang="en-US" cap="small" dirty="0" err="1"/>
              <a:t>to</a:t>
            </a:r>
            <a:r>
              <a:rPr lang="en-US" dirty="0" err="1"/>
              <a:t>Site</a:t>
            </a:r>
            <a:r>
              <a:rPr lang="en-US" dirty="0"/>
              <a:t> B</a:t>
            </a:r>
            <a:r>
              <a:rPr lang="en-US" dirty="0" smtClean="0"/>
              <a:t>. 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b="1" dirty="0" smtClean="0"/>
              <a:t>STORAGE CPU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27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496" y="980728"/>
            <a:ext cx="2118955" cy="513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39" y="1844824"/>
            <a:ext cx="5611369" cy="2434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16" y="3222666"/>
            <a:ext cx="5347196" cy="26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7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Site</a:t>
            </a:r>
            <a:r>
              <a:rPr lang="en-US" cap="small" dirty="0" err="1"/>
              <a:t>to</a:t>
            </a:r>
            <a:r>
              <a:rPr lang="en-US" dirty="0" err="1"/>
              <a:t>Site</a:t>
            </a:r>
            <a:r>
              <a:rPr lang="en-US" dirty="0"/>
              <a:t> B. </a:t>
            </a:r>
            <a:r>
              <a:rPr lang="en-US" dirty="0" smtClean="0"/>
              <a:t>- </a:t>
            </a:r>
            <a:r>
              <a:rPr lang="en-US" b="1" dirty="0" smtClean="0"/>
              <a:t>MEMÓRIA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28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582" y="980728"/>
            <a:ext cx="1911869" cy="498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836" y="2334553"/>
            <a:ext cx="9739615" cy="306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4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Site</a:t>
            </a:r>
            <a:r>
              <a:rPr lang="en-US" cap="small" dirty="0" err="1"/>
              <a:t>to</a:t>
            </a:r>
            <a:r>
              <a:rPr lang="en-US" dirty="0" err="1"/>
              <a:t>Site</a:t>
            </a:r>
            <a:r>
              <a:rPr lang="en-US" dirty="0"/>
              <a:t> B.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9753600" cy="4408512"/>
          </a:xfrm>
        </p:spPr>
        <p:txBody>
          <a:bodyPr wrap="square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b="1" dirty="0" smtClean="0"/>
              <a:t>+</a:t>
            </a:r>
            <a:r>
              <a:rPr lang="en-US" sz="3200" dirty="0"/>
              <a:t> </a:t>
            </a:r>
            <a:r>
              <a:rPr lang="en-US" sz="3200" dirty="0" err="1" smtClean="0"/>
              <a:t>nem</a:t>
            </a:r>
            <a:r>
              <a:rPr lang="en-US" sz="3200" dirty="0" smtClean="0"/>
              <a:t> </a:t>
            </a:r>
            <a:r>
              <a:rPr lang="en-US" sz="3200" dirty="0" err="1" smtClean="0"/>
              <a:t>kell</a:t>
            </a:r>
            <a:r>
              <a:rPr lang="en-US" sz="3200" dirty="0" smtClean="0"/>
              <a:t> </a:t>
            </a:r>
            <a:r>
              <a:rPr lang="en-US" sz="3200" dirty="0" err="1" smtClean="0"/>
              <a:t>fizikai</a:t>
            </a:r>
            <a:r>
              <a:rPr lang="en-US" sz="3200" dirty="0" smtClean="0"/>
              <a:t> </a:t>
            </a:r>
            <a:r>
              <a:rPr lang="en-US" sz="3200" dirty="0"/>
              <a:t>VTL </a:t>
            </a:r>
            <a:r>
              <a:rPr lang="en-US" sz="3200" dirty="0" err="1" smtClean="0"/>
              <a:t>eszközre</a:t>
            </a:r>
            <a:r>
              <a:rPr lang="en-US" sz="3200" dirty="0" smtClean="0"/>
              <a:t> </a:t>
            </a:r>
            <a:r>
              <a:rPr lang="en-US" sz="3200" dirty="0" err="1" smtClean="0"/>
              <a:t>költeni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b="1" dirty="0"/>
              <a:t>+</a:t>
            </a:r>
            <a:r>
              <a:rPr lang="en-US" sz="3200" dirty="0"/>
              <a:t> </a:t>
            </a:r>
            <a:r>
              <a:rPr lang="en-US" sz="3200" dirty="0" smtClean="0"/>
              <a:t>LAN </a:t>
            </a:r>
            <a:r>
              <a:rPr lang="en-US" sz="3200" dirty="0" err="1" smtClean="0"/>
              <a:t>alapú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b="1" dirty="0"/>
              <a:t>+</a:t>
            </a:r>
            <a:r>
              <a:rPr lang="en-US" sz="3200" dirty="0"/>
              <a:t> </a:t>
            </a:r>
            <a:r>
              <a:rPr lang="en-US" sz="3200" dirty="0" err="1" smtClean="0"/>
              <a:t>olcsó</a:t>
            </a:r>
            <a:r>
              <a:rPr lang="en-US" sz="3200" dirty="0" smtClean="0"/>
              <a:t> (</a:t>
            </a:r>
            <a:r>
              <a:rPr lang="en-US" sz="3200" dirty="0" err="1" smtClean="0"/>
              <a:t>olcsóbb</a:t>
            </a:r>
            <a:r>
              <a:rPr lang="en-US" sz="3200" dirty="0" smtClean="0"/>
              <a:t>)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b="1" dirty="0" smtClean="0"/>
              <a:t>-</a:t>
            </a:r>
            <a:r>
              <a:rPr lang="en-US" sz="3200" dirty="0" smtClean="0"/>
              <a:t> </a:t>
            </a:r>
            <a:r>
              <a:rPr lang="en-US" sz="3200" dirty="0" err="1" smtClean="0"/>
              <a:t>nehezen</a:t>
            </a:r>
            <a:r>
              <a:rPr lang="en-US" sz="3200" dirty="0" smtClean="0"/>
              <a:t> </a:t>
            </a:r>
            <a:r>
              <a:rPr lang="en-US" sz="3200" dirty="0" err="1" smtClean="0"/>
              <a:t>monitorozható</a:t>
            </a:r>
            <a:r>
              <a:rPr lang="en-US" sz="3200" dirty="0" smtClean="0"/>
              <a:t> SP (Operations Center) </a:t>
            </a:r>
            <a:r>
              <a:rPr lang="en-US" sz="3200" dirty="0" err="1" smtClean="0"/>
              <a:t>eszközökkel</a:t>
            </a:r>
            <a:r>
              <a:rPr lang="en-US" sz="3200" dirty="0" smtClean="0"/>
              <a:t>, </a:t>
            </a:r>
            <a:r>
              <a:rPr lang="en-US" sz="3200" dirty="0" err="1" smtClean="0"/>
              <a:t>saját</a:t>
            </a:r>
            <a:r>
              <a:rPr lang="en-US" sz="3200" dirty="0" smtClean="0"/>
              <a:t> </a:t>
            </a:r>
            <a:r>
              <a:rPr lang="en-US" sz="3200" dirty="0" err="1" smtClean="0"/>
              <a:t>szkriptek</a:t>
            </a:r>
            <a:r>
              <a:rPr lang="en-US" sz="3200" dirty="0" smtClean="0"/>
              <a:t>, </a:t>
            </a:r>
            <a:r>
              <a:rPr lang="en-US" sz="3200" dirty="0" err="1" smtClean="0"/>
              <a:t>riportok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b="1" dirty="0"/>
              <a:t>+</a:t>
            </a:r>
            <a:r>
              <a:rPr lang="en-US" sz="3200" dirty="0"/>
              <a:t> </a:t>
            </a:r>
            <a:r>
              <a:rPr lang="en-US" sz="3200" dirty="0" smtClean="0"/>
              <a:t>inline </a:t>
            </a:r>
            <a:r>
              <a:rPr lang="en-US" sz="3200" dirty="0" err="1" smtClean="0"/>
              <a:t>dedup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b="1" dirty="0" smtClean="0"/>
              <a:t>+ </a:t>
            </a:r>
            <a:r>
              <a:rPr lang="en-US" sz="3200" dirty="0" err="1" smtClean="0"/>
              <a:t>licence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b="1" dirty="0" smtClean="0"/>
              <a:t>+ </a:t>
            </a:r>
            <a:r>
              <a:rPr lang="en-US" sz="3200" dirty="0" err="1" smtClean="0"/>
              <a:t>archiválás</a:t>
            </a:r>
            <a:r>
              <a:rPr lang="en-US" sz="3200" dirty="0" smtClean="0"/>
              <a:t>? </a:t>
            </a:r>
            <a:r>
              <a:rPr lang="en-US" sz="3200" dirty="0" err="1" smtClean="0"/>
              <a:t>Szalagos</a:t>
            </a:r>
            <a:r>
              <a:rPr lang="en-US" sz="3200" dirty="0" smtClean="0"/>
              <a:t> </a:t>
            </a:r>
            <a:r>
              <a:rPr lang="en-US" sz="3200" dirty="0" err="1" smtClean="0"/>
              <a:t>mentés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b="1" dirty="0" smtClean="0"/>
              <a:t>- </a:t>
            </a:r>
            <a:r>
              <a:rPr lang="en-US" sz="3200" dirty="0" smtClean="0"/>
              <a:t>SSD,</a:t>
            </a:r>
            <a:r>
              <a:rPr lang="en-US" sz="3200" b="1" dirty="0" smtClean="0"/>
              <a:t> </a:t>
            </a:r>
            <a:r>
              <a:rPr lang="en-US" sz="3200" dirty="0" smtClean="0"/>
              <a:t>128GB RAM!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Char char="-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2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HuTUG</a:t>
            </a:r>
            <a:r>
              <a:rPr lang="hu-HU" dirty="0" smtClean="0"/>
              <a:t> </a:t>
            </a:r>
            <a:r>
              <a:rPr lang="hu-HU" dirty="0" err="1" smtClean="0"/>
              <a:t>newsletter-ek</a:t>
            </a:r>
            <a:endParaRPr lang="hu-HU" dirty="0" smtClean="0"/>
          </a:p>
          <a:p>
            <a:r>
              <a:rPr lang="hu-HU" dirty="0" smtClean="0"/>
              <a:t>IBM Spectrum Protect v8.1</a:t>
            </a:r>
          </a:p>
          <a:p>
            <a:r>
              <a:rPr lang="hu-HU" dirty="0" smtClean="0"/>
              <a:t>Szalag vagy VTL vagy felhő</a:t>
            </a:r>
          </a:p>
          <a:p>
            <a:r>
              <a:rPr lang="hu-HU" dirty="0" smtClean="0"/>
              <a:t>Server-free mentés</a:t>
            </a:r>
          </a:p>
          <a:p>
            <a:r>
              <a:rPr lang="en-US" dirty="0"/>
              <a:t>Recovery Agent</a:t>
            </a:r>
            <a:endParaRPr lang="hu-HU" dirty="0" smtClean="0"/>
          </a:p>
          <a:p>
            <a:r>
              <a:rPr lang="hu-HU" dirty="0" smtClean="0"/>
              <a:t>Site2Site, „felhős” ügyféloldali példák:</a:t>
            </a:r>
          </a:p>
          <a:p>
            <a:pPr lvl="1"/>
            <a:r>
              <a:rPr lang="hu-HU" b="1" dirty="0" smtClean="0"/>
              <a:t>A:</a:t>
            </a:r>
            <a:r>
              <a:rPr lang="hu-HU" dirty="0" smtClean="0"/>
              <a:t> ”Felhős” mentés</a:t>
            </a:r>
          </a:p>
          <a:p>
            <a:pPr lvl="1"/>
            <a:r>
              <a:rPr lang="hu-HU" b="1" dirty="0" smtClean="0"/>
              <a:t>B:</a:t>
            </a:r>
            <a:r>
              <a:rPr lang="hu-HU" dirty="0" smtClean="0"/>
              <a:t> Deduplikáció, replikáció, protect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pool</a:t>
            </a:r>
            <a:endParaRPr lang="hu-H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107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</a:t>
            </a:r>
            <a:r>
              <a:rPr lang="en-US" dirty="0"/>
              <a:t>Protect </a:t>
            </a:r>
            <a:r>
              <a:rPr lang="en-US" dirty="0" err="1" smtClean="0"/>
              <a:t>BleUprints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LINK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5353" y="1828800"/>
            <a:ext cx="7818120" cy="4343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366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Protect </a:t>
            </a:r>
            <a:r>
              <a:rPr lang="en-US" dirty="0" err="1" smtClean="0"/>
              <a:t>BlUEprints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LINK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5353" y="1828800"/>
            <a:ext cx="7818120" cy="4343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625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Közösség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IBM SP </a:t>
            </a:r>
            <a:r>
              <a:rPr lang="en-US" dirty="0" err="1"/>
              <a:t>h</a:t>
            </a:r>
            <a:r>
              <a:rPr lang="en-US" dirty="0" err="1" smtClean="0"/>
              <a:t>írlevél</a:t>
            </a:r>
            <a:r>
              <a:rPr lang="en-US" dirty="0" smtClean="0"/>
              <a:t>: Systems </a:t>
            </a:r>
            <a:r>
              <a:rPr lang="en-US" dirty="0"/>
              <a:t>Storage &amp; Software Defined Infrastructure Technical Support </a:t>
            </a:r>
            <a:r>
              <a:rPr lang="en-US" dirty="0" smtClean="0"/>
              <a:t>Newsletter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itivinfo@us.ibm.com</a:t>
            </a:r>
            <a:r>
              <a:rPr lang="en-US" dirty="0">
                <a:hlinkClick r:id="rId2"/>
              </a:rPr>
              <a:t> 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Tárgy</a:t>
            </a:r>
            <a:r>
              <a:rPr lang="en-US" dirty="0" smtClean="0"/>
              <a:t>: </a:t>
            </a:r>
            <a:r>
              <a:rPr lang="en-US" b="1" dirty="0"/>
              <a:t>subscribe IBM Spectrum Protect</a:t>
            </a:r>
            <a:r>
              <a:rPr lang="en-US" dirty="0"/>
              <a:t> </a:t>
            </a:r>
          </a:p>
          <a:p>
            <a:r>
              <a:rPr lang="en-US" dirty="0" err="1" smtClean="0"/>
              <a:t>HuTUG</a:t>
            </a:r>
            <a:r>
              <a:rPr lang="en-US" dirty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: </a:t>
            </a:r>
            <a:r>
              <a:rPr lang="en-US" dirty="0" err="1" smtClean="0"/>
              <a:t>Ágoston</a:t>
            </a:r>
            <a:r>
              <a:rPr lang="en-US" dirty="0" smtClean="0"/>
              <a:t> </a:t>
            </a:r>
            <a:r>
              <a:rPr lang="en-US" dirty="0" err="1" smtClean="0"/>
              <a:t>Péter</a:t>
            </a:r>
            <a:r>
              <a:rPr lang="en-US" dirty="0"/>
              <a:t>, PCS-SYSTEM </a:t>
            </a:r>
            <a:r>
              <a:rPr lang="en-US" dirty="0" err="1"/>
              <a:t>Kft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err="1" smtClean="0"/>
              <a:t>Oktatás</a:t>
            </a:r>
            <a:r>
              <a:rPr lang="en-US" dirty="0" smtClean="0"/>
              <a:t>: Training 360 </a:t>
            </a:r>
            <a:r>
              <a:rPr lang="en-US" dirty="0" err="1" smtClean="0"/>
              <a:t>Kft</a:t>
            </a:r>
            <a:r>
              <a:rPr lang="en-US" dirty="0"/>
              <a:t>., </a:t>
            </a:r>
            <a:r>
              <a:rPr lang="en-US" dirty="0" smtClean="0">
                <a:hlinkClick r:id="rId3"/>
              </a:rPr>
              <a:t>www.training360.com</a:t>
            </a:r>
            <a:endParaRPr lang="en-US" dirty="0" smtClean="0"/>
          </a:p>
          <a:p>
            <a:r>
              <a:rPr lang="en-US" dirty="0" err="1" smtClean="0"/>
              <a:t>Vizsgák</a:t>
            </a:r>
            <a:r>
              <a:rPr lang="en-US" dirty="0" smtClean="0"/>
              <a:t>: Pearson VUE, IBM </a:t>
            </a:r>
            <a:r>
              <a:rPr lang="en-US" dirty="0"/>
              <a:t>(</a:t>
            </a:r>
            <a:r>
              <a:rPr lang="en-US" dirty="0" smtClean="0">
                <a:hlinkClick r:id="rId4"/>
              </a:rPr>
              <a:t>kecskes_imola@hu.ibm.com)</a:t>
            </a:r>
            <a:r>
              <a:rPr lang="en-US" dirty="0" smtClean="0"/>
              <a:t> </a:t>
            </a:r>
            <a:r>
              <a:rPr lang="en-US" dirty="0" err="1" smtClean="0"/>
              <a:t>vagy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vizsgaközpontok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40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Kérdés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33</a:t>
            </a:fld>
            <a:endParaRPr lang="uk-UA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9899" y="764704"/>
            <a:ext cx="5279504" cy="52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052736"/>
            <a:ext cx="9753600" cy="5112568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200" b="1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800" b="1" dirty="0" err="1" smtClean="0">
                <a:solidFill>
                  <a:schemeClr val="tx2"/>
                </a:solidFill>
              </a:rPr>
              <a:t>Köszönöm</a:t>
            </a:r>
            <a:r>
              <a:rPr lang="en-US" sz="7800" b="1" dirty="0" smtClean="0">
                <a:solidFill>
                  <a:schemeClr val="tx2"/>
                </a:solidFill>
              </a:rPr>
              <a:t> </a:t>
            </a:r>
            <a:r>
              <a:rPr lang="en-US" sz="7800" b="1" dirty="0" err="1" smtClean="0">
                <a:solidFill>
                  <a:schemeClr val="tx2"/>
                </a:solidFill>
              </a:rPr>
              <a:t>szépen</a:t>
            </a:r>
            <a:r>
              <a:rPr lang="en-US" sz="7800" b="1" dirty="0" smtClean="0">
                <a:solidFill>
                  <a:schemeClr val="tx2"/>
                </a:solidFill>
              </a:rPr>
              <a:t> a </a:t>
            </a:r>
            <a:r>
              <a:rPr lang="en-US" sz="7800" b="1" dirty="0" err="1" smtClean="0">
                <a:solidFill>
                  <a:schemeClr val="tx2"/>
                </a:solidFill>
              </a:rPr>
              <a:t>figyelmet</a:t>
            </a:r>
            <a:r>
              <a:rPr lang="en-US" sz="7800" b="1" dirty="0" smtClean="0">
                <a:solidFill>
                  <a:schemeClr val="tx2"/>
                </a:solidFill>
              </a:rPr>
              <a:t>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2"/>
              </a:rPr>
              <a:t>fleischmann.gyorgy@effectivegroup.hu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425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850" y="273320"/>
            <a:ext cx="9922122" cy="1325562"/>
          </a:xfrm>
        </p:spPr>
        <p:txBody>
          <a:bodyPr>
            <a:normAutofit/>
          </a:bodyPr>
          <a:lstStyle/>
          <a:p>
            <a:r>
              <a:rPr lang="en-US" smtClean="0"/>
              <a:t>“SSD </a:t>
            </a:r>
            <a:r>
              <a:rPr lang="en-US" dirty="0" smtClean="0"/>
              <a:t>that </a:t>
            </a:r>
            <a:r>
              <a:rPr lang="en-US" dirty="0"/>
              <a:t>you can also use </a:t>
            </a:r>
            <a:r>
              <a:rPr lang="en-US" smtClean="0"/>
              <a:t>as RAM”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35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58" y="1892441"/>
            <a:ext cx="7285505" cy="42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36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395" y="1805240"/>
            <a:ext cx="7656511" cy="447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</a:t>
            </a:r>
            <a:r>
              <a:rPr lang="en-US" cap="small" dirty="0" err="1"/>
              <a:t>u</a:t>
            </a:r>
            <a:r>
              <a:rPr lang="en-US" dirty="0" err="1"/>
              <a:t>TUG</a:t>
            </a:r>
            <a:r>
              <a:rPr lang="en-US" dirty="0"/>
              <a:t> </a:t>
            </a:r>
            <a:r>
              <a:rPr lang="en-US" dirty="0" err="1" smtClean="0"/>
              <a:t>newsletteR-</a:t>
            </a:r>
            <a:r>
              <a:rPr lang="en-US" cap="small" dirty="0" err="1" smtClean="0"/>
              <a:t>ek</a:t>
            </a:r>
            <a:endParaRPr lang="en-US" cap="smal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4</a:t>
            </a:fld>
            <a:endParaRPr lang="uk-UA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32" y="2185640"/>
            <a:ext cx="2336800" cy="3403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04" y="2185640"/>
            <a:ext cx="2349500" cy="3403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876" y="2184183"/>
            <a:ext cx="2336800" cy="3403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148" y="2184183"/>
            <a:ext cx="23368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Spectrum </a:t>
            </a:r>
            <a:r>
              <a:rPr lang="en-US" dirty="0"/>
              <a:t>Protect </a:t>
            </a:r>
            <a:r>
              <a:rPr lang="en-US" dirty="0" smtClean="0"/>
              <a:t>8.1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Átnevezés befejeződött</a:t>
            </a:r>
          </a:p>
          <a:p>
            <a:r>
              <a:rPr lang="hu-HU" dirty="0" smtClean="0"/>
              <a:t>Java Web Start vs. Java </a:t>
            </a:r>
            <a:r>
              <a:rPr lang="hu-HU" dirty="0" err="1" smtClean="0"/>
              <a:t>plugin</a:t>
            </a:r>
            <a:endParaRPr lang="hu-HU" dirty="0" smtClean="0"/>
          </a:p>
          <a:p>
            <a:r>
              <a:rPr lang="hu-HU" dirty="0" smtClean="0"/>
              <a:t>VMware, </a:t>
            </a:r>
            <a:r>
              <a:rPr lang="hu-HU" dirty="0" err="1" smtClean="0"/>
              <a:t>Hyper</a:t>
            </a:r>
            <a:r>
              <a:rPr lang="hu-HU" dirty="0" smtClean="0"/>
              <a:t>-V (inkrementális </a:t>
            </a:r>
            <a:r>
              <a:rPr lang="hu-HU" dirty="0" err="1" smtClean="0"/>
              <a:t>restore</a:t>
            </a:r>
            <a:r>
              <a:rPr lang="hu-HU" dirty="0" smtClean="0"/>
              <a:t>)</a:t>
            </a:r>
          </a:p>
          <a:p>
            <a:r>
              <a:rPr lang="hu-HU" dirty="0" err="1"/>
              <a:t>Operations</a:t>
            </a:r>
            <a:r>
              <a:rPr lang="hu-HU" dirty="0"/>
              <a:t> </a:t>
            </a:r>
            <a:r>
              <a:rPr lang="hu-HU" dirty="0" smtClean="0"/>
              <a:t>Center</a:t>
            </a:r>
          </a:p>
          <a:p>
            <a:r>
              <a:rPr lang="hu-HU" dirty="0" smtClean="0"/>
              <a:t>HSM, (+GPFS, Spectrum </a:t>
            </a:r>
            <a:r>
              <a:rPr lang="hu-HU" dirty="0" err="1" smtClean="0"/>
              <a:t>Scale</a:t>
            </a:r>
            <a:r>
              <a:rPr lang="hu-HU" dirty="0" smtClean="0"/>
              <a:t>)</a:t>
            </a:r>
          </a:p>
          <a:p>
            <a:r>
              <a:rPr lang="hu-HU" dirty="0" smtClean="0"/>
              <a:t>FILE, VTL, </a:t>
            </a:r>
            <a:r>
              <a:rPr lang="hu-HU" dirty="0" err="1" smtClean="0"/>
              <a:t>Tape</a:t>
            </a:r>
            <a:r>
              <a:rPr lang="hu-HU" dirty="0" smtClean="0"/>
              <a:t> &gt; </a:t>
            </a:r>
            <a:r>
              <a:rPr lang="hu-HU" dirty="0" err="1" smtClean="0"/>
              <a:t>container</a:t>
            </a:r>
            <a:endParaRPr lang="hu-HU" dirty="0" smtClean="0"/>
          </a:p>
          <a:p>
            <a:r>
              <a:rPr lang="hu-HU" dirty="0" smtClean="0"/>
              <a:t>AIX, Linux, Linux </a:t>
            </a:r>
            <a:r>
              <a:rPr lang="hu-HU" dirty="0" err="1" smtClean="0"/>
              <a:t>zSeries</a:t>
            </a:r>
            <a:r>
              <a:rPr lang="hu-HU" dirty="0" smtClean="0"/>
              <a:t>, Microsoft Windows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5</a:t>
            </a:fld>
            <a:endParaRPr lang="uk-UA"/>
          </a:p>
        </p:txBody>
      </p:sp>
      <p:pic>
        <p:nvPicPr>
          <p:cNvPr id="7" name="Picture 6" descr="SpectrumProtectSymbo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24" y="1981944"/>
            <a:ext cx="3060527" cy="35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6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1" y="1717229"/>
            <a:ext cx="6515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3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7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86" y="1728712"/>
            <a:ext cx="8027330" cy="45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4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 smtClean="0"/>
              <a:t>10TB </a:t>
            </a:r>
            <a:r>
              <a:rPr lang="hu-HU" dirty="0" smtClean="0"/>
              <a:t>(20 </a:t>
            </a:r>
            <a:r>
              <a:rPr lang="hu-HU" dirty="0"/>
              <a:t>TB </a:t>
            </a:r>
            <a:r>
              <a:rPr lang="hu-HU" dirty="0" smtClean="0"/>
              <a:t>2:1 </a:t>
            </a:r>
            <a:r>
              <a:rPr lang="hu-HU" dirty="0"/>
              <a:t>adattömörítéssel), </a:t>
            </a:r>
            <a:r>
              <a:rPr lang="hu-HU" b="1" dirty="0" smtClean="0"/>
              <a:t>360MB/s</a:t>
            </a:r>
            <a:r>
              <a:rPr lang="hu-HU" dirty="0" smtClean="0"/>
              <a:t> (800 MB/s!) </a:t>
            </a:r>
            <a:r>
              <a:rPr lang="hu-HU" b="1" dirty="0" smtClean="0"/>
              <a:t>IBM TS1150</a:t>
            </a:r>
            <a:r>
              <a:rPr lang="hu-HU" dirty="0" smtClean="0"/>
              <a:t>, IBM TS1140, IBM TS1130, IBM TS1120 (3592 E05), 3592 J1A</a:t>
            </a:r>
          </a:p>
          <a:p>
            <a:r>
              <a:rPr lang="hu-HU" b="1" dirty="0" smtClean="0"/>
              <a:t>6 TB </a:t>
            </a:r>
            <a:r>
              <a:rPr lang="hu-HU" dirty="0" smtClean="0"/>
              <a:t>(15 TB 2.5:1 adattömörítéssel), 300 MB/s (750MB/s!) </a:t>
            </a:r>
            <a:r>
              <a:rPr lang="hu-HU" b="1" dirty="0" smtClean="0"/>
              <a:t>TS2270 LTO7</a:t>
            </a:r>
            <a:r>
              <a:rPr lang="hu-HU" dirty="0" smtClean="0"/>
              <a:t>, TS2260, TS2250, TS2240, TS2230, IBM </a:t>
            </a:r>
            <a:r>
              <a:rPr lang="hu-HU" dirty="0" err="1" smtClean="0"/>
              <a:t>Ultrium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 2 (LTO-2), IBM </a:t>
            </a:r>
            <a:r>
              <a:rPr lang="hu-HU" dirty="0" err="1" smtClean="0"/>
              <a:t>Ultrium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 1 (LTO-1)  </a:t>
            </a:r>
          </a:p>
          <a:p>
            <a:r>
              <a:rPr lang="hu-HU" dirty="0" smtClean="0"/>
              <a:t>1TB Oracle, LAN-free, 3 x LTO5 meghajtó, 25...30 perc!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8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4506951"/>
            <a:ext cx="5601292" cy="1665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12" y="4506951"/>
            <a:ext cx="2386879" cy="16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2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VTL, mint tape </a:t>
            </a:r>
            <a:r>
              <a:rPr lang="en-US" dirty="0" err="1" smtClean="0"/>
              <a:t>alternatíva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hu-HU" b="1" dirty="0" smtClean="0"/>
              <a:t>?</a:t>
            </a:r>
            <a:r>
              <a:rPr lang="hu-HU" dirty="0" smtClean="0"/>
              <a:t> TSM mint VTL</a:t>
            </a:r>
          </a:p>
          <a:p>
            <a:pPr marL="45720" indent="0">
              <a:buNone/>
            </a:pPr>
            <a:r>
              <a:rPr lang="hu-HU" b="1" dirty="0" smtClean="0"/>
              <a:t>+</a:t>
            </a:r>
            <a:r>
              <a:rPr lang="hu-HU" dirty="0" smtClean="0"/>
              <a:t> fizikai VTL eszköz, performancia</a:t>
            </a:r>
          </a:p>
          <a:p>
            <a:pPr marL="45720" indent="0">
              <a:buNone/>
            </a:pPr>
            <a:r>
              <a:rPr lang="hu-HU" b="1" dirty="0" smtClean="0"/>
              <a:t>+</a:t>
            </a:r>
            <a:r>
              <a:rPr lang="hu-HU" dirty="0" smtClean="0"/>
              <a:t> LAN-Free</a:t>
            </a:r>
          </a:p>
          <a:p>
            <a:pPr marL="45720" indent="0">
              <a:buNone/>
            </a:pPr>
            <a:r>
              <a:rPr lang="hu-HU" b="1" dirty="0" smtClean="0"/>
              <a:t>+ </a:t>
            </a:r>
            <a:r>
              <a:rPr lang="hu-HU" dirty="0" smtClean="0"/>
              <a:t>“HW” deduplikáció</a:t>
            </a:r>
          </a:p>
          <a:p>
            <a:pPr marL="45720" indent="0">
              <a:buNone/>
            </a:pPr>
            <a:r>
              <a:rPr lang="hu-HU" b="1" dirty="0" smtClean="0"/>
              <a:t>+ </a:t>
            </a:r>
            <a:r>
              <a:rPr lang="hu-HU" dirty="0" smtClean="0"/>
              <a:t>SMB/CIFS, NFS</a:t>
            </a:r>
          </a:p>
          <a:p>
            <a:pPr marL="45720" indent="0">
              <a:buNone/>
            </a:pPr>
            <a:r>
              <a:rPr lang="hu-HU" b="1" dirty="0" smtClean="0"/>
              <a:t>-</a:t>
            </a:r>
            <a:r>
              <a:rPr lang="hu-HU" dirty="0" smtClean="0"/>
              <a:t> </a:t>
            </a:r>
            <a:r>
              <a:rPr lang="en-US" dirty="0" err="1"/>
              <a:t>á</a:t>
            </a:r>
            <a:r>
              <a:rPr lang="hu-HU" dirty="0" smtClean="0"/>
              <a:t>r</a:t>
            </a:r>
          </a:p>
          <a:p>
            <a:pPr marL="45720" indent="0">
              <a:buNone/>
            </a:pPr>
            <a:r>
              <a:rPr lang="hu-HU" b="1" dirty="0"/>
              <a:t>-</a:t>
            </a:r>
            <a:r>
              <a:rPr lang="hu-HU" dirty="0"/>
              <a:t> </a:t>
            </a:r>
            <a:r>
              <a:rPr lang="hu-HU" dirty="0" smtClean="0"/>
              <a:t>archiválás?</a:t>
            </a:r>
          </a:p>
          <a:p>
            <a:endParaRPr lang="hu-HU" dirty="0" smtClean="0"/>
          </a:p>
          <a:p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20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 World 16x9">
  <a:themeElements>
    <a:clrScheme name="Custom 1">
      <a:dk1>
        <a:srgbClr val="545454"/>
      </a:dk1>
      <a:lt1>
        <a:srgbClr val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0096FF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07AB78-8AA3-48FB-9A6F-F33600BC4B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0</TotalTime>
  <Words>1271</Words>
  <Application>Microsoft Macintosh PowerPoint</Application>
  <PresentationFormat>Custom</PresentationFormat>
  <Paragraphs>255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Century Gothic</vt:lpstr>
      <vt:lpstr>Courier New</vt:lpstr>
      <vt:lpstr>Helvetica Neue</vt:lpstr>
      <vt:lpstr>Arial</vt:lpstr>
      <vt:lpstr>Continental World 16x9</vt:lpstr>
      <vt:lpstr> IBM Tivoli® Storage Manager (TSM) IBM Spectrum Protect™ (SP)</vt:lpstr>
      <vt:lpstr>HuTUG 2017</vt:lpstr>
      <vt:lpstr>MENÜ</vt:lpstr>
      <vt:lpstr>HuTUG newsletteR-ek</vt:lpstr>
      <vt:lpstr>IBM Spectrum Protect 8.1</vt:lpstr>
      <vt:lpstr>Operations center</vt:lpstr>
      <vt:lpstr>Operations center</vt:lpstr>
      <vt:lpstr>TAPE</vt:lpstr>
      <vt:lpstr>VTL, mint tape alternatíva</vt:lpstr>
      <vt:lpstr>Cloud, mint tape alternatíva</vt:lpstr>
      <vt:lpstr>Server-free</vt:lpstr>
      <vt:lpstr>Recovery Agent</vt:lpstr>
      <vt:lpstr>SitetoSite</vt:lpstr>
      <vt:lpstr>SitetoSite A.</vt:lpstr>
      <vt:lpstr>SitetoSite A.</vt:lpstr>
      <vt:lpstr>SitetoSite B.</vt:lpstr>
      <vt:lpstr>DB méretezés I.</vt:lpstr>
      <vt:lpstr>DeduplikációS DB méretezés II.</vt:lpstr>
      <vt:lpstr>SitetoSite B. - valós AdatbáziS méret</vt:lpstr>
      <vt:lpstr>Deduplikáció III.</vt:lpstr>
      <vt:lpstr>Memória méretezés</vt:lpstr>
      <vt:lpstr>SitetoSite B. - Mentések</vt:lpstr>
      <vt:lpstr>PowerPoint Presentation</vt:lpstr>
      <vt:lpstr>PowerPoint Presentation</vt:lpstr>
      <vt:lpstr>SitetoSite B. - IO/S DB</vt:lpstr>
      <vt:lpstr>SitetoSite B. - IO/S DB 8.1.1.000</vt:lpstr>
      <vt:lpstr>SitetoSite B. - STORAGE CPU</vt:lpstr>
      <vt:lpstr>SitetoSite B. - MEMÓRIA</vt:lpstr>
      <vt:lpstr>SitetoSite B.</vt:lpstr>
      <vt:lpstr>Spectrum Protect BleUprints (LINK)</vt:lpstr>
      <vt:lpstr>Spectrum Protect BlUEprints (LINK)</vt:lpstr>
      <vt:lpstr>Közösség</vt:lpstr>
      <vt:lpstr>Kérdés?</vt:lpstr>
      <vt:lpstr>PowerPoint Presentation</vt:lpstr>
      <vt:lpstr>“SSD that you can also use as RAM”</vt:lpstr>
      <vt:lpstr>PowerPoint Presentation</vt:lpstr>
    </vt:vector>
  </TitlesOfParts>
  <Manager>Fülöp Péter</Manager>
  <Company>Effective Group Zrt.</Company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Fleischmann György</dc:creator>
  <cp:keywords/>
  <dc:description/>
  <cp:lastModifiedBy/>
  <cp:revision>1</cp:revision>
  <dcterms:created xsi:type="dcterms:W3CDTF">2016-10-07T13:39:14Z</dcterms:created>
  <dcterms:modified xsi:type="dcterms:W3CDTF">2017-06-07T14:46:50Z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</Properties>
</file>